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5DDCE-0CC8-A90C-FB9A-3258088B5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浅谈</a:t>
            </a:r>
            <a:r>
              <a:rPr lang="zh-CN" altLang="en-US" dirty="0"/>
              <a:t> </a:t>
            </a:r>
            <a:r>
              <a:rPr lang="en-CN" dirty="0"/>
              <a:t>C++</a:t>
            </a:r>
            <a:r>
              <a:rPr lang="zh-CN" altLang="en-US" dirty="0"/>
              <a:t> </a:t>
            </a:r>
            <a:r>
              <a:rPr lang="en-CN" dirty="0"/>
              <a:t>的对象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3A66D-0C17-116D-96BB-2B23BEBC2B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20241012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244222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B872A3-33D1-D3B9-C3EB-DDEDB2C53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820010"/>
            <a:ext cx="3415288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无奖竞猜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A8B3FD-B19E-DA86-3DEF-DD472FEC8DC1}"/>
              </a:ext>
            </a:extLst>
          </p:cNvPr>
          <p:cNvSpPr txBox="1"/>
          <p:nvPr/>
        </p:nvSpPr>
        <p:spPr>
          <a:xfrm>
            <a:off x="699777" y="4352544"/>
            <a:ext cx="3415288" cy="123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  <a:buClr>
                <a:schemeClr val="accent2"/>
              </a:buClr>
            </a:pPr>
            <a:r>
              <a: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20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的</a:t>
            </a:r>
            <a:r>
              <a:rPr lang="en-US" altLang="zh-CN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3 </a:t>
            </a:r>
            <a:r>
              <a:rPr lang="zh-CN" alt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个实例分别调用了哪个构造函数？</a:t>
            </a: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BB09FEB-C8CC-E5D9-329D-3FF4EA308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50510" y="643467"/>
            <a:ext cx="5945274" cy="541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0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05B03A-4E52-C5B5-0CBD-FC11FE47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CN" dirty="0"/>
              <a:t>左值和右值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5587A-259C-A16A-AEB9-912AC9D82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r>
              <a:rPr lang="en-CN" dirty="0">
                <a:solidFill>
                  <a:srgbClr val="FFFFFF"/>
                </a:solidFill>
              </a:rPr>
              <a:t>在</a:t>
            </a:r>
            <a:r>
              <a:rPr lang="zh-CN" altLang="en-US" dirty="0">
                <a:solidFill>
                  <a:srgbClr val="FFFFFF"/>
                </a:solidFill>
              </a:rPr>
              <a:t> </a:t>
            </a:r>
            <a:r>
              <a:rPr lang="en-US" altLang="zh-CN" dirty="0">
                <a:solidFill>
                  <a:srgbClr val="FFFFFF"/>
                </a:solidFill>
              </a:rPr>
              <a:t>C</a:t>
            </a:r>
            <a:r>
              <a:rPr lang="zh-CN" altLang="en-US" dirty="0">
                <a:solidFill>
                  <a:srgbClr val="FFFFFF"/>
                </a:solidFill>
              </a:rPr>
              <a:t> 的美好时代，左值和右值只需要用来区分表达式的结果是否有内存</a:t>
            </a:r>
            <a:endParaRPr lang="en-US" altLang="zh-CN" dirty="0">
              <a:solidFill>
                <a:srgbClr val="FFFFFF"/>
              </a:solidFill>
            </a:endParaRPr>
          </a:p>
          <a:p>
            <a:r>
              <a:rPr lang="en-US" altLang="zh-CN" dirty="0">
                <a:solidFill>
                  <a:srgbClr val="FFFFFF"/>
                </a:solidFill>
              </a:rPr>
              <a:t>C++</a:t>
            </a:r>
            <a:r>
              <a:rPr lang="zh-CN" altLang="en-US" dirty="0">
                <a:solidFill>
                  <a:srgbClr val="FFFFFF"/>
                </a:solidFill>
              </a:rPr>
              <a:t> 允许引用的存在</a:t>
            </a:r>
            <a:endParaRPr lang="en-US" altLang="zh-CN" dirty="0">
              <a:solidFill>
                <a:srgbClr val="FFFFFF"/>
              </a:solidFill>
            </a:endParaRPr>
          </a:p>
          <a:p>
            <a:pPr lvl="1"/>
            <a:r>
              <a:rPr lang="en-US" altLang="zh-CN" dirty="0">
                <a:solidFill>
                  <a:srgbClr val="FFFFFF"/>
                </a:solidFill>
              </a:rPr>
              <a:t>C++98:</a:t>
            </a:r>
            <a:r>
              <a:rPr lang="zh-CN" altLang="en-US" dirty="0">
                <a:solidFill>
                  <a:srgbClr val="FFFFFF"/>
                </a:solidFill>
              </a:rPr>
              <a:t> 常量引用可以绑定右值</a:t>
            </a:r>
            <a:endParaRPr lang="en-US" altLang="zh-CN" dirty="0">
              <a:solidFill>
                <a:srgbClr val="FFFFFF"/>
              </a:solidFill>
            </a:endParaRPr>
          </a:p>
          <a:p>
            <a:pPr lvl="1"/>
            <a:r>
              <a:rPr lang="en-US" altLang="zh-CN" dirty="0">
                <a:solidFill>
                  <a:srgbClr val="FFFFFF"/>
                </a:solidFill>
              </a:rPr>
              <a:t>C++11:</a:t>
            </a:r>
            <a:r>
              <a:rPr lang="zh-CN" altLang="en-US" dirty="0">
                <a:solidFill>
                  <a:srgbClr val="FFFFFF"/>
                </a:solidFill>
              </a:rPr>
              <a:t> 移动语义！</a:t>
            </a:r>
            <a:endParaRPr lang="en-US" altLang="zh-CN" dirty="0">
              <a:solidFill>
                <a:srgbClr val="FFFFFF"/>
              </a:solidFill>
            </a:endParaRPr>
          </a:p>
          <a:p>
            <a:r>
              <a:rPr lang="en-US" altLang="zh-CN" dirty="0">
                <a:solidFill>
                  <a:srgbClr val="FFFFFF"/>
                </a:solidFill>
              </a:rPr>
              <a:t>C++17</a:t>
            </a:r>
            <a:r>
              <a:rPr lang="zh-CN" altLang="en-US" dirty="0">
                <a:solidFill>
                  <a:srgbClr val="FFFFFF"/>
                </a:solidFill>
              </a:rPr>
              <a:t>：</a:t>
            </a:r>
            <a:r>
              <a:rPr lang="en-US" altLang="zh-CN" dirty="0" err="1">
                <a:solidFill>
                  <a:srgbClr val="FFFFFF"/>
                </a:solidFill>
              </a:rPr>
              <a:t>prvalue</a:t>
            </a:r>
            <a:r>
              <a:rPr lang="zh-CN" altLang="en-US" dirty="0">
                <a:solidFill>
                  <a:srgbClr val="FFFFFF"/>
                </a:solidFill>
              </a:rPr>
              <a:t> 指向的对象只有需要的时候才会创建</a:t>
            </a:r>
            <a:endParaRPr lang="en-US" altLang="zh-CN" dirty="0">
              <a:solidFill>
                <a:srgbClr val="FFFFFF"/>
              </a:solidFill>
            </a:endParaRPr>
          </a:p>
          <a:p>
            <a:endParaRPr lang="en-CN" dirty="0">
              <a:solidFill>
                <a:srgbClr val="FFFFFF"/>
              </a:solidFill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値のカテゴリの全体像">
            <a:extLst>
              <a:ext uri="{FF2B5EF4-FFF2-40B4-BE49-F238E27FC236}">
                <a16:creationId xmlns:a16="http://schemas.microsoft.com/office/drawing/2014/main" id="{4422BFC8-739D-8F2B-F928-24CF65E9A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3435" y="850346"/>
            <a:ext cx="4159568" cy="269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ultiply 3">
            <a:extLst>
              <a:ext uri="{FF2B5EF4-FFF2-40B4-BE49-F238E27FC236}">
                <a16:creationId xmlns:a16="http://schemas.microsoft.com/office/drawing/2014/main" id="{4ADDC808-84EC-C903-4EAC-F5CF1950059B}"/>
              </a:ext>
            </a:extLst>
          </p:cNvPr>
          <p:cNvSpPr/>
          <p:nvPr/>
        </p:nvSpPr>
        <p:spPr>
          <a:xfrm>
            <a:off x="9222618" y="2858703"/>
            <a:ext cx="1025652" cy="43119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6B1BFD-140F-F8A0-DC41-61060CF4E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4530" y="4036030"/>
            <a:ext cx="4475892" cy="120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3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3C35A-B816-3505-F45D-51666BBC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为什么需要移动语义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BB623-E733-BEB7-78B9-41EC7D47F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C++</a:t>
            </a:r>
            <a:r>
              <a:rPr lang="zh-CN" altLang="en-US" dirty="0"/>
              <a:t> 的赋值继承了 </a:t>
            </a:r>
            <a:r>
              <a:rPr lang="en-US" altLang="zh-CN" dirty="0"/>
              <a:t>C</a:t>
            </a:r>
            <a:r>
              <a:rPr lang="zh-CN" altLang="en-US" dirty="0"/>
              <a:t>：</a:t>
            </a:r>
            <a:r>
              <a:rPr lang="en-US" altLang="zh-CN" dirty="0"/>
              <a:t>struct</a:t>
            </a:r>
            <a:r>
              <a:rPr lang="zh-CN" altLang="en-US" dirty="0"/>
              <a:t> 的 </a:t>
            </a:r>
            <a:r>
              <a:rPr lang="en-US" altLang="zh-CN" dirty="0"/>
              <a:t>assignment</a:t>
            </a:r>
            <a:r>
              <a:rPr lang="zh-CN" altLang="en-US" dirty="0"/>
              <a:t> 就是 </a:t>
            </a:r>
            <a:r>
              <a:rPr lang="en-US" altLang="zh-CN" dirty="0"/>
              <a:t>copy</a:t>
            </a:r>
          </a:p>
          <a:p>
            <a:r>
              <a:rPr lang="en-US" dirty="0"/>
              <a:t>C++</a:t>
            </a:r>
            <a:r>
              <a:rPr lang="zh-CN" altLang="en-US" dirty="0"/>
              <a:t> 希望利用 </a:t>
            </a:r>
            <a:r>
              <a:rPr lang="en-US" altLang="zh-CN" dirty="0"/>
              <a:t>OOP</a:t>
            </a:r>
            <a:r>
              <a:rPr lang="zh-CN" altLang="en-US" dirty="0"/>
              <a:t> 搞 </a:t>
            </a:r>
            <a:r>
              <a:rPr lang="en-US" altLang="zh-CN" dirty="0"/>
              <a:t>RAII</a:t>
            </a:r>
            <a:r>
              <a:rPr lang="zh-CN" altLang="en-US" dirty="0"/>
              <a:t>：</a:t>
            </a:r>
            <a:r>
              <a:rPr lang="en-US" altLang="zh-CN" dirty="0"/>
              <a:t>struct (aka</a:t>
            </a:r>
            <a:r>
              <a:rPr lang="zh-CN" altLang="en-US" dirty="0"/>
              <a:t> </a:t>
            </a:r>
            <a:r>
              <a:rPr lang="en-US" altLang="zh-CN" dirty="0"/>
              <a:t>class) </a:t>
            </a:r>
            <a:r>
              <a:rPr lang="zh-CN" altLang="en-US" dirty="0"/>
              <a:t>管理资源</a:t>
            </a:r>
            <a:endParaRPr lang="en-US" altLang="zh-CN" dirty="0"/>
          </a:p>
          <a:p>
            <a:r>
              <a:rPr lang="zh-CN" altLang="en-US" dirty="0"/>
              <a:t>资源跟着 </a:t>
            </a:r>
            <a:r>
              <a:rPr lang="en-US" altLang="zh-CN" dirty="0"/>
              <a:t>struct</a:t>
            </a:r>
            <a:r>
              <a:rPr lang="zh-CN" altLang="en-US" dirty="0"/>
              <a:t> 一起复制？</a:t>
            </a:r>
            <a:endParaRPr lang="en-US" altLang="zh-CN" dirty="0"/>
          </a:p>
          <a:p>
            <a:pPr lvl="1"/>
            <a:r>
              <a:rPr lang="en-US" dirty="0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std::string b = a; // </a:t>
            </a:r>
            <a:r>
              <a:rPr lang="en-US" dirty="0" err="1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开始分配内存</a:t>
            </a:r>
            <a:r>
              <a:rPr lang="zh-CN" altLang="en-US" dirty="0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，哈哈</a:t>
            </a:r>
            <a:endParaRPr lang="en-US" altLang="zh-CN" dirty="0">
              <a:latin typeface="Sarasa Fixed Slab SC" panose="02000509000000000000" pitchFamily="49" charset="-122"/>
              <a:ea typeface="Sarasa Fixed Slab SC" panose="02000509000000000000" pitchFamily="49" charset="-122"/>
              <a:cs typeface="Sarasa Fixed Slab SC" panose="02000509000000000000" pitchFamily="49" charset="-122"/>
            </a:endParaRPr>
          </a:p>
          <a:p>
            <a:endParaRPr lang="en-CN" dirty="0">
              <a:latin typeface="+mn-ea"/>
              <a:cs typeface="Iosevka Slab" panose="0200050903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36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57F9-FB1E-908C-24F1-738C848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D8A18-8002-8E10-A583-362DA6399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N" dirty="0"/>
              <a:t>区分</a:t>
            </a:r>
            <a:r>
              <a:rPr lang="zh-CN" altLang="en-US" dirty="0"/>
              <a:t> </a:t>
            </a:r>
            <a:r>
              <a:rPr lang="en-US" altLang="zh-CN" dirty="0"/>
              <a:t>Copy</a:t>
            </a:r>
            <a:r>
              <a:rPr lang="zh-CN" altLang="en-US" dirty="0"/>
              <a:t> 和 </a:t>
            </a:r>
            <a:r>
              <a:rPr lang="en-US" altLang="zh-CN" dirty="0"/>
              <a:t>Clone</a:t>
            </a:r>
          </a:p>
          <a:p>
            <a:pPr lvl="1"/>
            <a:r>
              <a:rPr lang="en-US" dirty="0"/>
              <a:t>Clone</a:t>
            </a:r>
            <a:r>
              <a:rPr lang="zh-CN" altLang="en-US" dirty="0"/>
              <a:t>：需要</a:t>
            </a:r>
            <a:r>
              <a:rPr lang="zh-CN" altLang="en-CN" dirty="0"/>
              <a:t>显式</a:t>
            </a:r>
            <a:r>
              <a:rPr lang="zh-CN" altLang="en-US" dirty="0"/>
              <a:t>调用</a:t>
            </a:r>
            <a:endParaRPr lang="en-US" altLang="zh-CN" dirty="0"/>
          </a:p>
          <a:p>
            <a:pPr lvl="1"/>
            <a:r>
              <a:rPr lang="en-US" altLang="zh-CN" dirty="0"/>
              <a:t>Copy</a:t>
            </a:r>
            <a:r>
              <a:rPr lang="zh-CN" altLang="en-US" dirty="0"/>
              <a:t>：</a:t>
            </a:r>
            <a:r>
              <a:rPr lang="zh-CN" altLang="en-CN" dirty="0"/>
              <a:t>需要</a:t>
            </a:r>
            <a:r>
              <a:rPr lang="zh-CN" altLang="en-US" dirty="0"/>
              <a:t> </a:t>
            </a:r>
            <a:r>
              <a:rPr lang="en-US" altLang="zh-CN" dirty="0"/>
              <a:t>#[derive] </a:t>
            </a:r>
            <a:r>
              <a:rPr lang="zh-CN" altLang="en-US" dirty="0"/>
              <a:t>且必须是 </a:t>
            </a:r>
            <a:r>
              <a:rPr lang="en-US" altLang="zh-CN" dirty="0"/>
              <a:t>trivial</a:t>
            </a:r>
            <a:r>
              <a:rPr lang="zh-CN" altLang="en-US" dirty="0"/>
              <a:t> </a:t>
            </a:r>
            <a:r>
              <a:rPr lang="en-US" altLang="zh-CN" dirty="0" err="1"/>
              <a:t>memcpy</a:t>
            </a:r>
            <a:r>
              <a:rPr lang="zh-CN" altLang="en-US" dirty="0"/>
              <a:t> （标准库开洞，哈哈）</a:t>
            </a:r>
            <a:endParaRPr lang="en-C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2A9597-D871-508D-A523-DC05524CA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464" y="4310174"/>
            <a:ext cx="7772400" cy="182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4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BF4A4-29FC-D92B-26E0-64ABE352E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C++</a:t>
            </a:r>
            <a:r>
              <a:rPr lang="zh-CN" altLang="en-US" dirty="0"/>
              <a:t> 的移动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01246-B1EE-7858-3315-93030B0EB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一切服从 </a:t>
            </a:r>
            <a:r>
              <a:rPr lang="en-US" altLang="zh-CN" dirty="0"/>
              <a:t>overload</a:t>
            </a:r>
            <a:r>
              <a:rPr lang="zh-CN" altLang="en-US" dirty="0"/>
              <a:t> </a:t>
            </a:r>
            <a:r>
              <a:rPr lang="en-US" altLang="zh-CN" dirty="0"/>
              <a:t>resolution</a:t>
            </a:r>
            <a:r>
              <a:rPr lang="zh-CN" altLang="en-US" dirty="0"/>
              <a:t> 的大框架</a:t>
            </a:r>
            <a:endParaRPr lang="en-US" altLang="zh-CN" dirty="0"/>
          </a:p>
          <a:p>
            <a:pPr lvl="1"/>
            <a:r>
              <a:rPr lang="zh-CN" altLang="en-US" dirty="0"/>
              <a:t>复制</a:t>
            </a:r>
            <a:r>
              <a:rPr lang="en-US" altLang="zh-CN" dirty="0"/>
              <a:t>/</a:t>
            </a:r>
            <a:r>
              <a:rPr lang="zh-CN" altLang="en-US" dirty="0"/>
              <a:t>移动构造函数的特殊之处</a:t>
            </a:r>
            <a:r>
              <a:rPr lang="zh-CN" altLang="en-CN" dirty="0">
                <a:latin typeface="Kaiti TC" panose="02010600040101010101" pitchFamily="2" charset="-120"/>
                <a:ea typeface="Kaiti TC" panose="02010600040101010101" pitchFamily="2" charset="-120"/>
              </a:rPr>
              <a:t>只</a:t>
            </a:r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在于编译器会自动生成其声明和实现</a:t>
            </a:r>
            <a:endParaRPr lang="en-US" altLang="zh-CN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lvl="1"/>
            <a:r>
              <a:rPr lang="zh-CN" altLang="en-US" dirty="0"/>
              <a:t>在调用时和其他构造函数服从同样的 </a:t>
            </a:r>
            <a:r>
              <a:rPr lang="en-US" altLang="zh-CN" dirty="0"/>
              <a:t>resolution</a:t>
            </a:r>
            <a:r>
              <a:rPr lang="zh-CN" altLang="en-US" dirty="0"/>
              <a:t> 规则</a:t>
            </a:r>
            <a:endParaRPr lang="en-US" altLang="zh-CN" dirty="0"/>
          </a:p>
          <a:p>
            <a:r>
              <a:rPr lang="en-US" altLang="zh-CN" dirty="0"/>
              <a:t>Resolution</a:t>
            </a:r>
            <a:r>
              <a:rPr lang="zh-CN" altLang="en-US" dirty="0"/>
              <a:t> 时如果需要把引用绑定到对象：</a:t>
            </a:r>
            <a:endParaRPr lang="en-US" altLang="zh-CN" dirty="0"/>
          </a:p>
          <a:p>
            <a:pPr lvl="1"/>
            <a:r>
              <a:rPr lang="en-US" altLang="zh-CN" dirty="0" err="1"/>
              <a:t>lvalue</a:t>
            </a:r>
            <a:r>
              <a:rPr lang="zh-CN" altLang="en-US" dirty="0"/>
              <a:t> 绑定到左值引用</a:t>
            </a:r>
            <a:endParaRPr lang="en-US" altLang="zh-CN" dirty="0"/>
          </a:p>
          <a:p>
            <a:pPr lvl="1"/>
            <a:r>
              <a:rPr lang="en-US" altLang="zh-CN" dirty="0" err="1"/>
              <a:t>rvalue</a:t>
            </a:r>
            <a:r>
              <a:rPr lang="zh-CN" altLang="en-US" dirty="0"/>
              <a:t> 优先绑定到右值引用</a:t>
            </a:r>
            <a:endParaRPr lang="en-US" altLang="zh-CN" dirty="0"/>
          </a:p>
          <a:p>
            <a:pPr lvl="1"/>
            <a:r>
              <a:rPr lang="zh-CN" altLang="en-US" dirty="0"/>
              <a:t>注意 </a:t>
            </a:r>
            <a:r>
              <a:rPr lang="en-US" altLang="zh-CN" dirty="0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typedef int&amp;&amp; </a:t>
            </a:r>
            <a:r>
              <a:rPr lang="en-US" altLang="zh-CN" dirty="0" err="1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rref</a:t>
            </a:r>
            <a:r>
              <a:rPr lang="en-US" altLang="zh-CN" dirty="0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; // </a:t>
            </a:r>
            <a:r>
              <a:rPr lang="en-US" altLang="zh-CN" dirty="0" err="1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rref</a:t>
            </a:r>
            <a:r>
              <a:rPr lang="en-US" altLang="zh-CN" dirty="0">
                <a:latin typeface="Sarasa Fixed Slab SC" panose="02000509000000000000" pitchFamily="49" charset="-122"/>
                <a:ea typeface="Sarasa Fixed Slab SC" panose="02000509000000000000" pitchFamily="49" charset="-122"/>
                <a:cs typeface="Sarasa Fixed Slab SC" panose="02000509000000000000" pitchFamily="49" charset="-122"/>
              </a:rPr>
              <a:t>&amp; is int&amp;</a:t>
            </a:r>
          </a:p>
          <a:p>
            <a:pPr lvl="1"/>
            <a:endParaRPr lang="en-US" altLang="zh-CN" dirty="0"/>
          </a:p>
          <a:p>
            <a:pPr lvl="1"/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639072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D4CCC-C39F-CBDF-66B5-85A7DB46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如何应对 </a:t>
            </a:r>
            <a:r>
              <a:rPr lang="en-US" altLang="zh-CN" dirty="0"/>
              <a:t>C++</a:t>
            </a:r>
            <a:r>
              <a:rPr lang="zh-CN" altLang="en-US" dirty="0"/>
              <a:t> 的对象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BD553-CEC7-C557-30A6-02F2423F8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不要思考下去了</a:t>
            </a:r>
            <a:r>
              <a:rPr lang="en-US" altLang="zh-CN" dirty="0"/>
              <a:t>.jpg</a:t>
            </a:r>
          </a:p>
          <a:p>
            <a:r>
              <a:rPr lang="en-US" altLang="zh-CN" dirty="0"/>
              <a:t>C++</a:t>
            </a:r>
            <a:r>
              <a:rPr lang="zh-CN" altLang="en-US" dirty="0"/>
              <a:t> 的奇怪语言规则大多数是用来服务某种特定的编程范式</a:t>
            </a:r>
            <a:endParaRPr lang="en-US" altLang="zh-CN" dirty="0"/>
          </a:p>
          <a:p>
            <a:r>
              <a:rPr lang="zh-CN" altLang="en-US" dirty="0"/>
              <a:t>对于 </a:t>
            </a:r>
            <a:r>
              <a:rPr lang="en-US" altLang="zh-CN" dirty="0"/>
              <a:t>class</a:t>
            </a:r>
            <a:r>
              <a:rPr lang="zh-CN" altLang="en-US" dirty="0"/>
              <a:t>，其实只有这么几种</a:t>
            </a:r>
            <a:endParaRPr lang="en-US" altLang="zh-CN" dirty="0"/>
          </a:p>
          <a:p>
            <a:pPr lvl="1"/>
            <a:r>
              <a:rPr lang="en-US" altLang="zh-CN" dirty="0"/>
              <a:t>Plain-old-data</a:t>
            </a:r>
          </a:p>
          <a:p>
            <a:pPr lvl="1"/>
            <a:r>
              <a:rPr lang="en-US" dirty="0"/>
              <a:t>RAII</a:t>
            </a:r>
          </a:p>
          <a:p>
            <a:pPr lvl="1"/>
            <a:r>
              <a:rPr lang="en-US" dirty="0"/>
              <a:t>RAII</a:t>
            </a:r>
            <a:r>
              <a:rPr lang="zh-CN" altLang="en-US" dirty="0"/>
              <a:t>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owning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90225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0BC020-BDBF-49EB-9898-BAB5BF559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950C64-5D81-40F1-9601-8BA0D63BA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3B2EC1-2C40-A5E9-C612-D0D0177A5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81241"/>
            <a:ext cx="7729729" cy="855406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CN" sz="2400" dirty="0">
                <a:solidFill>
                  <a:schemeClr val="bg1"/>
                </a:solidFill>
              </a:rPr>
              <a:t>RAII vs data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0F9C1C-1D76-CB22-C7AD-BF5A19EAC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777343"/>
            <a:ext cx="4334934" cy="23083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C018B1-E5F2-DB69-64F0-766C8097F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078" y="643468"/>
            <a:ext cx="3774512" cy="257610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FF815-EF67-DB7F-CDBA-0E822C365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412" y="4846076"/>
            <a:ext cx="7715177" cy="1271556"/>
          </a:xfrm>
        </p:spPr>
        <p:txBody>
          <a:bodyPr>
            <a:normAutofit/>
          </a:bodyPr>
          <a:lstStyle/>
          <a:p>
            <a:r>
              <a:rPr lang="en-CN" dirty="0">
                <a:solidFill>
                  <a:schemeClr val="bg1"/>
                </a:solidFill>
              </a:rPr>
              <a:t>要么构造函数干活</a:t>
            </a:r>
            <a:r>
              <a:rPr lang="zh-CN" altLang="en-US" dirty="0">
                <a:solidFill>
                  <a:schemeClr val="bg1"/>
                </a:solidFill>
              </a:rPr>
              <a:t>，要么只有 </a:t>
            </a:r>
            <a:r>
              <a:rPr lang="en-US" altLang="zh-CN" dirty="0">
                <a:solidFill>
                  <a:schemeClr val="bg1"/>
                </a:solidFill>
              </a:rPr>
              <a:t>struct</a:t>
            </a:r>
          </a:p>
          <a:p>
            <a:r>
              <a:rPr lang="en-US" dirty="0" err="1">
                <a:solidFill>
                  <a:schemeClr val="bg1"/>
                </a:solidFill>
              </a:rPr>
              <a:t>明确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=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default</a:t>
            </a:r>
            <a:r>
              <a:rPr lang="zh-CN" altLang="en-US" dirty="0">
                <a:solidFill>
                  <a:schemeClr val="bg1"/>
                </a:solidFill>
              </a:rPr>
              <a:t> 和 </a:t>
            </a:r>
            <a:r>
              <a:rPr lang="en-US" altLang="zh-CN" dirty="0">
                <a:solidFill>
                  <a:schemeClr val="bg1"/>
                </a:solidFill>
              </a:rPr>
              <a:t>=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delete</a:t>
            </a:r>
            <a:r>
              <a:rPr lang="zh-CN" altLang="en-US" dirty="0">
                <a:solidFill>
                  <a:schemeClr val="bg1"/>
                </a:solidFill>
              </a:rPr>
              <a:t> 几乎总不会出错</a:t>
            </a:r>
            <a:endParaRPr lang="en-C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080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0BC020-BDBF-49EB-9898-BAB5BF559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950C64-5D81-40F1-9601-8BA0D63BA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EECE84-54A4-0369-FDD7-AF9BA1197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81241"/>
            <a:ext cx="7729729" cy="855406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CN" sz="2400">
                <a:solidFill>
                  <a:schemeClr val="bg1"/>
                </a:solidFill>
              </a:rPr>
              <a:t>COPY</a:t>
            </a:r>
            <a:r>
              <a:rPr lang="zh-CN" altLang="en-US" sz="2400">
                <a:solidFill>
                  <a:schemeClr val="bg1"/>
                </a:solidFill>
              </a:rPr>
              <a:t> </a:t>
            </a:r>
            <a:r>
              <a:rPr lang="en-US" altLang="zh-CN" sz="2400">
                <a:solidFill>
                  <a:schemeClr val="bg1"/>
                </a:solidFill>
              </a:rPr>
              <a:t>and swap</a:t>
            </a:r>
            <a:endParaRPr lang="en-CN" sz="240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997C64-89D9-707C-CCCF-D7CF05A9C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090" y="643467"/>
            <a:ext cx="7057820" cy="257610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16E52-E511-3548-DA12-2AC4EB755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412" y="4846076"/>
            <a:ext cx="7715177" cy="12715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Object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being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moved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from</a:t>
            </a:r>
            <a:r>
              <a:rPr lang="zh-CN" altLang="en-US" dirty="0">
                <a:solidFill>
                  <a:schemeClr val="bg1"/>
                </a:solidFill>
              </a:rPr>
              <a:t> 总会留下一个空壳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这个空壳也需要正确地被析构！</a:t>
            </a:r>
            <a:endParaRPr lang="en-C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3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148</TotalTime>
  <Words>323</Words>
  <Application>Microsoft Macintosh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Kaiti TC</vt:lpstr>
      <vt:lpstr>Sarasa Fixed Slab SC</vt:lpstr>
      <vt:lpstr>Arial</vt:lpstr>
      <vt:lpstr>Gill Sans MT</vt:lpstr>
      <vt:lpstr>Parcel</vt:lpstr>
      <vt:lpstr>浅谈 C++ 的对象</vt:lpstr>
      <vt:lpstr>无奖竞猜</vt:lpstr>
      <vt:lpstr>左值和右值</vt:lpstr>
      <vt:lpstr>为什么需要移动语义</vt:lpstr>
      <vt:lpstr>RUST</vt:lpstr>
      <vt:lpstr>C++ 的移动</vt:lpstr>
      <vt:lpstr>如何应对 C++ 的对象</vt:lpstr>
      <vt:lpstr>RAII vs data</vt:lpstr>
      <vt:lpstr>COPY and swap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Ao Shen</dc:creator>
  <cp:lastModifiedBy>Ao Shen</cp:lastModifiedBy>
  <cp:revision>4</cp:revision>
  <dcterms:created xsi:type="dcterms:W3CDTF">2024-10-12T09:11:44Z</dcterms:created>
  <dcterms:modified xsi:type="dcterms:W3CDTF">2024-10-12T11:39:49Z</dcterms:modified>
</cp:coreProperties>
</file>